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280" r:id="rId4"/>
    <p:sldId id="281" r:id="rId5"/>
    <p:sldId id="282"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6" r:id="rId25"/>
    <p:sldId id="275" r:id="rId26"/>
    <p:sldId id="277" r:id="rId27"/>
    <p:sldId id="278"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7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g zhao" initials="gz" lastIdx="2" clrIdx="0">
    <p:extLst>
      <p:ext uri="{19B8F6BF-5375-455C-9EA6-DF929625EA0E}">
        <p15:presenceInfo xmlns:p15="http://schemas.microsoft.com/office/powerpoint/2012/main" userId="5f6c63bbf65594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75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2458466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171223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C035C8-B6BB-4892-AB9B-A5AE1ABE40DB}" type="slidenum">
              <a:rPr lang="zh-CN" altLang="en-US" smtClean="0"/>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68534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166320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C035C8-B6BB-4892-AB9B-A5AE1ABE40DB}"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6317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3294015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3575046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185906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390987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329258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293006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303979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10765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65751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56181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C58CE2E0-0141-4FAE-B4DC-380799FEDBD1}" type="datetimeFigureOut">
              <a:rPr lang="zh-CN" altLang="en-US" smtClean="0"/>
              <a:t>2018/3/18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369233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8CE2E0-0141-4FAE-B4DC-380799FEDBD1}" type="datetimeFigureOut">
              <a:rPr lang="zh-CN" altLang="en-US" smtClean="0"/>
              <a:t>2018/3/18</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AC035C8-B6BB-4892-AB9B-A5AE1ABE40DB}" type="slidenum">
              <a:rPr lang="zh-CN" altLang="en-US" smtClean="0"/>
              <a:t>‹#›</a:t>
            </a:fld>
            <a:endParaRPr lang="zh-CN" altLang="en-US"/>
          </a:p>
        </p:txBody>
      </p:sp>
    </p:spTree>
    <p:extLst>
      <p:ext uri="{BB962C8B-B14F-4D97-AF65-F5344CB8AC3E}">
        <p14:creationId xmlns:p14="http://schemas.microsoft.com/office/powerpoint/2010/main" val="2715041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5F9FAB-2082-4277-B8FE-DAD03DAB87DE}"/>
              </a:ext>
            </a:extLst>
          </p:cNvPr>
          <p:cNvSpPr>
            <a:spLocks noGrp="1"/>
          </p:cNvSpPr>
          <p:nvPr>
            <p:ph type="ctrTitle"/>
          </p:nvPr>
        </p:nvSpPr>
        <p:spPr/>
        <p:txBody>
          <a:bodyPr/>
          <a:lstStyle/>
          <a:p>
            <a:r>
              <a:rPr lang="en-US" altLang="zh-CN" b="1" dirty="0"/>
              <a:t>Writing book reviews and review articles</a:t>
            </a:r>
            <a:endParaRPr lang="zh-CN" altLang="en-US" b="1" dirty="0"/>
          </a:p>
        </p:txBody>
      </p:sp>
      <p:sp>
        <p:nvSpPr>
          <p:cNvPr id="3" name="副标题 2">
            <a:extLst>
              <a:ext uri="{FF2B5EF4-FFF2-40B4-BE49-F238E27FC236}">
                <a16:creationId xmlns:a16="http://schemas.microsoft.com/office/drawing/2014/main" id="{E5B13AF4-F951-40B5-98A7-29FC7B97900E}"/>
              </a:ext>
            </a:extLst>
          </p:cNvPr>
          <p:cNvSpPr>
            <a:spLocks noGrp="1"/>
          </p:cNvSpPr>
          <p:nvPr>
            <p:ph type="subTitle" idx="1"/>
          </p:nvPr>
        </p:nvSpPr>
        <p:spPr/>
        <p:txBody>
          <a:bodyPr>
            <a:normAutofit lnSpcReduction="10000"/>
          </a:bodyPr>
          <a:lstStyle/>
          <a:p>
            <a:endParaRPr lang="en-US" altLang="zh-CN" dirty="0"/>
          </a:p>
          <a:p>
            <a:r>
              <a:rPr lang="en-US" altLang="zh-CN" dirty="0"/>
              <a:t>Professor Zhao Gang</a:t>
            </a:r>
          </a:p>
          <a:p>
            <a:r>
              <a:rPr lang="en-US" altLang="zh-CN" dirty="0"/>
              <a:t>Department of Translation, ECNU</a:t>
            </a:r>
            <a:endParaRPr lang="zh-CN" altLang="en-US" dirty="0"/>
          </a:p>
        </p:txBody>
      </p:sp>
    </p:spTree>
    <p:extLst>
      <p:ext uri="{BB962C8B-B14F-4D97-AF65-F5344CB8AC3E}">
        <p14:creationId xmlns:p14="http://schemas.microsoft.com/office/powerpoint/2010/main" val="323154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39E300-E2D5-4ACB-8BFD-0376699EA3A0}"/>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9EC9DBE-41D3-4170-97C7-0365B0BD9B89}"/>
              </a:ext>
            </a:extLst>
          </p:cNvPr>
          <p:cNvSpPr>
            <a:spLocks noGrp="1"/>
          </p:cNvSpPr>
          <p:nvPr>
            <p:ph idx="1"/>
          </p:nvPr>
        </p:nvSpPr>
        <p:spPr/>
        <p:txBody>
          <a:bodyPr/>
          <a:lstStyle/>
          <a:p>
            <a:r>
              <a:rPr lang="en-US" altLang="zh-CN" dirty="0"/>
              <a:t>7. Book reviews can be critical or non-critical, depending on whether the reviewer likes or dislikes the book in question. Though most book reviews consists of both praise and criticism, some may be highly critical.</a:t>
            </a:r>
            <a:endParaRPr lang="zh-CN" altLang="en-US" dirty="0"/>
          </a:p>
        </p:txBody>
      </p:sp>
    </p:spTree>
    <p:extLst>
      <p:ext uri="{BB962C8B-B14F-4D97-AF65-F5344CB8AC3E}">
        <p14:creationId xmlns:p14="http://schemas.microsoft.com/office/powerpoint/2010/main" val="148573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a:extLst>
              <a:ext uri="{FF2B5EF4-FFF2-40B4-BE49-F238E27FC236}">
                <a16:creationId xmlns:a16="http://schemas.microsoft.com/office/drawing/2014/main" id="{52117BE4-AA06-4390-BADC-8BC8D625DC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824" y="314325"/>
            <a:ext cx="3655952" cy="5675973"/>
          </a:xfrm>
        </p:spPr>
      </p:pic>
      <p:pic>
        <p:nvPicPr>
          <p:cNvPr id="10" name="图片 9">
            <a:extLst>
              <a:ext uri="{FF2B5EF4-FFF2-40B4-BE49-F238E27FC236}">
                <a16:creationId xmlns:a16="http://schemas.microsoft.com/office/drawing/2014/main" id="{5803BC1A-1606-4B09-9734-F5F64DC91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19595"/>
            <a:ext cx="4219575" cy="5570703"/>
          </a:xfrm>
          <a:prstGeom prst="rect">
            <a:avLst/>
          </a:prstGeom>
        </p:spPr>
      </p:pic>
      <p:pic>
        <p:nvPicPr>
          <p:cNvPr id="12" name="图片 11">
            <a:extLst>
              <a:ext uri="{FF2B5EF4-FFF2-40B4-BE49-F238E27FC236}">
                <a16:creationId xmlns:a16="http://schemas.microsoft.com/office/drawing/2014/main" id="{1B6B60A3-4FEB-4931-90EB-F2899D44E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4775" y="613166"/>
            <a:ext cx="4572000" cy="5631668"/>
          </a:xfrm>
          <a:prstGeom prst="rect">
            <a:avLst/>
          </a:prstGeom>
        </p:spPr>
      </p:pic>
    </p:spTree>
    <p:extLst>
      <p:ext uri="{BB962C8B-B14F-4D97-AF65-F5344CB8AC3E}">
        <p14:creationId xmlns:p14="http://schemas.microsoft.com/office/powerpoint/2010/main" val="220491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41F0D5E9-7620-44B3-A0EE-AEACA1543A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1" y="180975"/>
            <a:ext cx="4248150" cy="5938838"/>
          </a:xfrm>
        </p:spPr>
      </p:pic>
      <p:pic>
        <p:nvPicPr>
          <p:cNvPr id="7" name="图片 6">
            <a:extLst>
              <a:ext uri="{FF2B5EF4-FFF2-40B4-BE49-F238E27FC236}">
                <a16:creationId xmlns:a16="http://schemas.microsoft.com/office/drawing/2014/main" id="{5B179AF3-27F6-44BF-A63D-52A02CF34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324" y="222169"/>
            <a:ext cx="3962401" cy="5938837"/>
          </a:xfrm>
          <a:prstGeom prst="rect">
            <a:avLst/>
          </a:prstGeom>
        </p:spPr>
      </p:pic>
      <p:pic>
        <p:nvPicPr>
          <p:cNvPr id="9" name="图片 8">
            <a:extLst>
              <a:ext uri="{FF2B5EF4-FFF2-40B4-BE49-F238E27FC236}">
                <a16:creationId xmlns:a16="http://schemas.microsoft.com/office/drawing/2014/main" id="{EEB9088E-2CBA-47DC-A896-D5542DBFD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623" y="222169"/>
            <a:ext cx="3962402" cy="5938837"/>
          </a:xfrm>
          <a:prstGeom prst="rect">
            <a:avLst/>
          </a:prstGeom>
        </p:spPr>
      </p:pic>
    </p:spTree>
    <p:extLst>
      <p:ext uri="{BB962C8B-B14F-4D97-AF65-F5344CB8AC3E}">
        <p14:creationId xmlns:p14="http://schemas.microsoft.com/office/powerpoint/2010/main" val="140924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F7EBBA-1CE4-4115-8620-4AAE291BD98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0B83AEA-6D2B-4853-B799-19A84BE8CF8F}"/>
              </a:ext>
            </a:extLst>
          </p:cNvPr>
          <p:cNvSpPr>
            <a:spLocks noGrp="1"/>
          </p:cNvSpPr>
          <p:nvPr>
            <p:ph idx="1"/>
          </p:nvPr>
        </p:nvSpPr>
        <p:spPr/>
        <p:txBody>
          <a:bodyPr>
            <a:normAutofit fontScale="92500" lnSpcReduction="20000"/>
          </a:bodyPr>
          <a:lstStyle/>
          <a:p>
            <a:r>
              <a:rPr lang="en-US" altLang="zh-CN" dirty="0"/>
              <a:t>8. Book reviews in Chinese academic journals VS books reviews in international journals</a:t>
            </a:r>
          </a:p>
          <a:p>
            <a:r>
              <a:rPr lang="en-US" altLang="zh-CN" dirty="0"/>
              <a:t>(1) overpraise VS objective</a:t>
            </a:r>
          </a:p>
          <a:p>
            <a:r>
              <a:rPr lang="en-US" altLang="zh-CN" dirty="0"/>
              <a:t>(2) conflict of interest VS no conflict of interest</a:t>
            </a:r>
          </a:p>
          <a:p>
            <a:r>
              <a:rPr lang="en-US" altLang="zh-CN" dirty="0"/>
              <a:t>(3) peripheral VS important</a:t>
            </a:r>
          </a:p>
          <a:p>
            <a:r>
              <a:rPr lang="en-US" altLang="zh-CN" dirty="0"/>
              <a:t>(4) descriptive VS critical</a:t>
            </a:r>
          </a:p>
          <a:p>
            <a:r>
              <a:rPr lang="en-US" altLang="zh-CN" dirty="0"/>
              <a:t>(5) rarity VS abundance</a:t>
            </a:r>
          </a:p>
          <a:p>
            <a:r>
              <a:rPr lang="en-US" altLang="zh-CN" dirty="0"/>
              <a:t>……</a:t>
            </a:r>
          </a:p>
          <a:p>
            <a:r>
              <a:rPr lang="en-US" altLang="zh-CN" dirty="0"/>
              <a:t>9. Book reviews can be with or without references or bibliography.</a:t>
            </a:r>
          </a:p>
          <a:p>
            <a:r>
              <a:rPr lang="en-US" altLang="zh-CN" dirty="0"/>
              <a:t>10. Book reviews are often not peer-reviewed. The reviews editor may revise the review as they see fit, especially when it is written by non-native speakers of English.</a:t>
            </a:r>
            <a:endParaRPr lang="zh-CN" altLang="en-US" dirty="0"/>
          </a:p>
        </p:txBody>
      </p:sp>
    </p:spTree>
    <p:extLst>
      <p:ext uri="{BB962C8B-B14F-4D97-AF65-F5344CB8AC3E}">
        <p14:creationId xmlns:p14="http://schemas.microsoft.com/office/powerpoint/2010/main" val="835651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703ACF-5030-4793-8721-14238EC6D5B8}"/>
              </a:ext>
            </a:extLst>
          </p:cNvPr>
          <p:cNvSpPr>
            <a:spLocks noGrp="1"/>
          </p:cNvSpPr>
          <p:nvPr>
            <p:ph type="title"/>
          </p:nvPr>
        </p:nvSpPr>
        <p:spPr/>
        <p:txBody>
          <a:bodyPr/>
          <a:lstStyle/>
          <a:p>
            <a:pPr algn="ctr"/>
            <a:r>
              <a:rPr lang="en-US" altLang="zh-CN" dirty="0"/>
              <a:t>III. Facts about review articles</a:t>
            </a:r>
            <a:endParaRPr lang="zh-CN" altLang="en-US" dirty="0"/>
          </a:p>
        </p:txBody>
      </p:sp>
      <p:sp>
        <p:nvSpPr>
          <p:cNvPr id="3" name="内容占位符 2">
            <a:extLst>
              <a:ext uri="{FF2B5EF4-FFF2-40B4-BE49-F238E27FC236}">
                <a16:creationId xmlns:a16="http://schemas.microsoft.com/office/drawing/2014/main" id="{3CF078B8-D316-4518-B319-1164D214A062}"/>
              </a:ext>
            </a:extLst>
          </p:cNvPr>
          <p:cNvSpPr>
            <a:spLocks noGrp="1"/>
          </p:cNvSpPr>
          <p:nvPr>
            <p:ph idx="1"/>
          </p:nvPr>
        </p:nvSpPr>
        <p:spPr/>
        <p:txBody>
          <a:bodyPr>
            <a:normAutofit/>
          </a:bodyPr>
          <a:lstStyle/>
          <a:p>
            <a:r>
              <a:rPr lang="en-US" altLang="zh-CN" dirty="0"/>
              <a:t>1. A review article is an article that summarizes the current state of understanding on a topic. A review article surveys and summarizes previously published studies, rather than reporting new facts or analysis. Academic publications that specialize in review articles are known as review journals.</a:t>
            </a:r>
          </a:p>
          <a:p>
            <a:r>
              <a:rPr lang="en-US" altLang="zh-CN" dirty="0"/>
              <a:t>Review articles teach about:</a:t>
            </a:r>
          </a:p>
          <a:p>
            <a:r>
              <a:rPr lang="en-US" altLang="zh-CN" dirty="0"/>
              <a:t>the main people working in a field</a:t>
            </a:r>
          </a:p>
          <a:p>
            <a:r>
              <a:rPr lang="en-US" altLang="zh-CN" dirty="0"/>
              <a:t>recent major advances and discoveries</a:t>
            </a:r>
          </a:p>
          <a:p>
            <a:r>
              <a:rPr lang="en-US" altLang="zh-CN" dirty="0"/>
              <a:t>significant gaps in the research</a:t>
            </a:r>
          </a:p>
          <a:p>
            <a:r>
              <a:rPr lang="en-US" altLang="zh-CN" dirty="0"/>
              <a:t>current debates</a:t>
            </a:r>
          </a:p>
          <a:p>
            <a:r>
              <a:rPr lang="en-US" altLang="zh-CN" dirty="0"/>
              <a:t>ideas of where research might go next</a:t>
            </a:r>
          </a:p>
          <a:p>
            <a:endParaRPr lang="zh-CN" altLang="en-US" dirty="0"/>
          </a:p>
        </p:txBody>
      </p:sp>
    </p:spTree>
    <p:extLst>
      <p:ext uri="{BB962C8B-B14F-4D97-AF65-F5344CB8AC3E}">
        <p14:creationId xmlns:p14="http://schemas.microsoft.com/office/powerpoint/2010/main" val="97698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AF3E70C-11E9-4ED8-80B5-5E210497FD98}"/>
              </a:ext>
            </a:extLst>
          </p:cNvPr>
          <p:cNvSpPr>
            <a:spLocks noGrp="1"/>
          </p:cNvSpPr>
          <p:nvPr>
            <p:ph idx="1"/>
          </p:nvPr>
        </p:nvSpPr>
        <p:spPr>
          <a:xfrm>
            <a:off x="887766" y="683581"/>
            <a:ext cx="10466033" cy="5493382"/>
          </a:xfrm>
        </p:spPr>
        <p:txBody>
          <a:bodyPr>
            <a:normAutofit/>
          </a:bodyPr>
          <a:lstStyle/>
          <a:p>
            <a:r>
              <a:rPr lang="en-US" altLang="zh-CN" dirty="0"/>
              <a:t>2. Review articles analyze or discuss research previously published by others, rather than reporting new experimental results. An expert's opinion is valuable, but an expert's assessment of the literature can be more valuable. Readers benefit from the expert's explanation and assessment of the validity and applicability of individual studies.</a:t>
            </a:r>
          </a:p>
          <a:p>
            <a:r>
              <a:rPr lang="en-US" altLang="zh-CN" dirty="0"/>
              <a:t>3. Review articles come in the form of literature reviews and, more specifically, systematic reviews; both are a form of secondary literature. Literature reviews provide a summary of what the authors believe are the best and most relevant prior publications. Systematic reviews determine an objective list of criteria, and find all previously published original experimental papers that meet the criteria; they then compare the results presented in these papers.</a:t>
            </a:r>
          </a:p>
          <a:p>
            <a:r>
              <a:rPr lang="en-US" altLang="zh-CN" dirty="0"/>
              <a:t>4. It is possible for a review article itself to be peer-reviewed or non-peer-reviewed.</a:t>
            </a:r>
          </a:p>
          <a:p>
            <a:endParaRPr lang="en-US" altLang="zh-CN" dirty="0"/>
          </a:p>
          <a:p>
            <a:endParaRPr lang="zh-CN" altLang="en-US" dirty="0"/>
          </a:p>
        </p:txBody>
      </p:sp>
    </p:spTree>
    <p:extLst>
      <p:ext uri="{BB962C8B-B14F-4D97-AF65-F5344CB8AC3E}">
        <p14:creationId xmlns:p14="http://schemas.microsoft.com/office/powerpoint/2010/main" val="3774877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F38BF7-DA8B-4EC1-9295-4EFDA9DBC59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4F9284A-3313-4BE5-91C9-12321393003C}"/>
              </a:ext>
            </a:extLst>
          </p:cNvPr>
          <p:cNvSpPr>
            <a:spLocks noGrp="1"/>
          </p:cNvSpPr>
          <p:nvPr>
            <p:ph idx="1"/>
          </p:nvPr>
        </p:nvSpPr>
        <p:spPr/>
        <p:txBody>
          <a:bodyPr/>
          <a:lstStyle/>
          <a:p>
            <a:r>
              <a:rPr lang="en-US" altLang="zh-CN" dirty="0"/>
              <a:t>5. A review article is often commissioned, written by well-known figures in a certain field, but well-written review articles by young scholars also have the chance of being accepted.</a:t>
            </a:r>
          </a:p>
          <a:p>
            <a:r>
              <a:rPr lang="en-US" altLang="zh-CN" dirty="0"/>
              <a:t>6. A review article often reviews more than one book or studies; it can also be review of one work, if this work shows not only the status quo of the current studies but also pinpoints gaps in current research and ideas of where research might go next.</a:t>
            </a:r>
          </a:p>
          <a:p>
            <a:endParaRPr lang="zh-CN" altLang="en-US" dirty="0"/>
          </a:p>
        </p:txBody>
      </p:sp>
    </p:spTree>
    <p:extLst>
      <p:ext uri="{BB962C8B-B14F-4D97-AF65-F5344CB8AC3E}">
        <p14:creationId xmlns:p14="http://schemas.microsoft.com/office/powerpoint/2010/main" val="3938643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a:extLst>
              <a:ext uri="{FF2B5EF4-FFF2-40B4-BE49-F238E27FC236}">
                <a16:creationId xmlns:a16="http://schemas.microsoft.com/office/drawing/2014/main" id="{88ED4812-1141-410A-A1F0-2694B84D01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20" y="62144"/>
            <a:ext cx="4996094" cy="6462943"/>
          </a:xfrm>
        </p:spPr>
      </p:pic>
      <p:pic>
        <p:nvPicPr>
          <p:cNvPr id="11" name="图片 10">
            <a:extLst>
              <a:ext uri="{FF2B5EF4-FFF2-40B4-BE49-F238E27FC236}">
                <a16:creationId xmlns:a16="http://schemas.microsoft.com/office/drawing/2014/main" id="{48912996-0C49-4725-8DB2-05B5638B2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572" y="62144"/>
            <a:ext cx="5029636" cy="6538527"/>
          </a:xfrm>
          <a:prstGeom prst="rect">
            <a:avLst/>
          </a:prstGeom>
        </p:spPr>
      </p:pic>
    </p:spTree>
    <p:extLst>
      <p:ext uri="{BB962C8B-B14F-4D97-AF65-F5344CB8AC3E}">
        <p14:creationId xmlns:p14="http://schemas.microsoft.com/office/powerpoint/2010/main" val="2334671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6F073-2539-4627-8B01-DF77600F592F}"/>
              </a:ext>
            </a:extLst>
          </p:cNvPr>
          <p:cNvSpPr>
            <a:spLocks noGrp="1"/>
          </p:cNvSpPr>
          <p:nvPr>
            <p:ph type="title"/>
          </p:nvPr>
        </p:nvSpPr>
        <p:spPr/>
        <p:txBody>
          <a:bodyPr/>
          <a:lstStyle/>
          <a:p>
            <a:pPr algn="ctr"/>
            <a:r>
              <a:rPr lang="en-US" altLang="zh-CN" dirty="0"/>
              <a:t>IV. How to write a book review or review article?</a:t>
            </a:r>
            <a:endParaRPr lang="zh-CN" altLang="en-US" dirty="0"/>
          </a:p>
        </p:txBody>
      </p:sp>
      <p:sp>
        <p:nvSpPr>
          <p:cNvPr id="3" name="内容占位符 2">
            <a:extLst>
              <a:ext uri="{FF2B5EF4-FFF2-40B4-BE49-F238E27FC236}">
                <a16:creationId xmlns:a16="http://schemas.microsoft.com/office/drawing/2014/main" id="{6EA4C510-E2A5-4796-BF0E-EC21B40FAE5E}"/>
              </a:ext>
            </a:extLst>
          </p:cNvPr>
          <p:cNvSpPr>
            <a:spLocks noGrp="1"/>
          </p:cNvSpPr>
          <p:nvPr>
            <p:ph idx="1"/>
          </p:nvPr>
        </p:nvSpPr>
        <p:spPr/>
        <p:txBody>
          <a:bodyPr>
            <a:normAutofit fontScale="92500" lnSpcReduction="10000"/>
          </a:bodyPr>
          <a:lstStyle/>
          <a:p>
            <a:r>
              <a:rPr lang="en-US" altLang="zh-CN" dirty="0"/>
              <a:t>Step 1</a:t>
            </a:r>
          </a:p>
          <a:p>
            <a:r>
              <a:rPr lang="en-US" altLang="zh-CN" dirty="0"/>
              <a:t>Choose a good work/good works to review. Recently-published, academically important, representative of a research field, unreviewed</a:t>
            </a:r>
          </a:p>
          <a:p>
            <a:r>
              <a:rPr lang="en-US" altLang="zh-CN" dirty="0"/>
              <a:t>Step 2</a:t>
            </a:r>
          </a:p>
          <a:p>
            <a:r>
              <a:rPr lang="en-US" altLang="zh-CN" dirty="0"/>
              <a:t>Choose the right journal to submit your review to; get familiarized with the journal style and requirements.</a:t>
            </a:r>
          </a:p>
          <a:p>
            <a:r>
              <a:rPr lang="en-US" altLang="zh-CN" dirty="0"/>
              <a:t>Step 3</a:t>
            </a:r>
          </a:p>
          <a:p>
            <a:r>
              <a:rPr lang="en-US" altLang="zh-CN" dirty="0"/>
              <a:t>Contact the reviews editor</a:t>
            </a:r>
          </a:p>
          <a:p>
            <a:r>
              <a:rPr lang="en-US" altLang="zh-CN" dirty="0"/>
              <a:t>Introduce the work in detail, focusing on its academic importance.</a:t>
            </a:r>
          </a:p>
          <a:p>
            <a:r>
              <a:rPr lang="en-US" altLang="zh-CN" dirty="0"/>
              <a:t>Ask for the permission to review.</a:t>
            </a:r>
          </a:p>
          <a:p>
            <a:r>
              <a:rPr lang="en-US" altLang="zh-CN" dirty="0"/>
              <a:t>Be polite in wording and respect the editor.</a:t>
            </a:r>
            <a:endParaRPr lang="zh-CN" altLang="en-US" dirty="0"/>
          </a:p>
        </p:txBody>
      </p:sp>
    </p:spTree>
    <p:extLst>
      <p:ext uri="{BB962C8B-B14F-4D97-AF65-F5344CB8AC3E}">
        <p14:creationId xmlns:p14="http://schemas.microsoft.com/office/powerpoint/2010/main" val="4121800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1DA23943-DC8A-4366-A50B-B9F4992EB7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342" y="621436"/>
            <a:ext cx="10217458" cy="6081205"/>
          </a:xfrm>
        </p:spPr>
      </p:pic>
      <p:pic>
        <p:nvPicPr>
          <p:cNvPr id="7" name="图片 6">
            <a:extLst>
              <a:ext uri="{FF2B5EF4-FFF2-40B4-BE49-F238E27FC236}">
                <a16:creationId xmlns:a16="http://schemas.microsoft.com/office/drawing/2014/main" id="{6DC0E1CD-313E-4511-BF09-BD2F9F802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691" y="422649"/>
            <a:ext cx="9670618" cy="6012701"/>
          </a:xfrm>
          <a:prstGeom prst="rect">
            <a:avLst/>
          </a:prstGeom>
        </p:spPr>
      </p:pic>
    </p:spTree>
    <p:extLst>
      <p:ext uri="{BB962C8B-B14F-4D97-AF65-F5344CB8AC3E}">
        <p14:creationId xmlns:p14="http://schemas.microsoft.com/office/powerpoint/2010/main" val="60382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D7BF65-E1B7-471A-B99D-A3805F7146AE}"/>
              </a:ext>
            </a:extLst>
          </p:cNvPr>
          <p:cNvSpPr>
            <a:spLocks noGrp="1"/>
          </p:cNvSpPr>
          <p:nvPr>
            <p:ph type="title"/>
          </p:nvPr>
        </p:nvSpPr>
        <p:spPr/>
        <p:txBody>
          <a:bodyPr/>
          <a:lstStyle/>
          <a:p>
            <a:pPr algn="ctr"/>
            <a:r>
              <a:rPr lang="en-US" altLang="zh-CN" dirty="0"/>
              <a:t>Lecture outline</a:t>
            </a:r>
            <a:endParaRPr lang="zh-CN" altLang="en-US" dirty="0"/>
          </a:p>
        </p:txBody>
      </p:sp>
      <p:sp>
        <p:nvSpPr>
          <p:cNvPr id="3" name="内容占位符 2">
            <a:extLst>
              <a:ext uri="{FF2B5EF4-FFF2-40B4-BE49-F238E27FC236}">
                <a16:creationId xmlns:a16="http://schemas.microsoft.com/office/drawing/2014/main" id="{00F43F86-6E9E-45F0-88FC-EF167FF16464}"/>
              </a:ext>
            </a:extLst>
          </p:cNvPr>
          <p:cNvSpPr>
            <a:spLocks noGrp="1"/>
          </p:cNvSpPr>
          <p:nvPr>
            <p:ph idx="1"/>
          </p:nvPr>
        </p:nvSpPr>
        <p:spPr/>
        <p:txBody>
          <a:bodyPr/>
          <a:lstStyle/>
          <a:p>
            <a:r>
              <a:rPr lang="en-US" altLang="zh-CN" dirty="0"/>
              <a:t>I. Publish</a:t>
            </a:r>
            <a:r>
              <a:rPr lang="zh-CN" altLang="en-US" dirty="0"/>
              <a:t> </a:t>
            </a:r>
            <a:r>
              <a:rPr lang="en-US" altLang="zh-CN" dirty="0"/>
              <a:t>in</a:t>
            </a:r>
            <a:r>
              <a:rPr lang="zh-CN" altLang="en-US" dirty="0"/>
              <a:t> </a:t>
            </a:r>
            <a:r>
              <a:rPr lang="en-US" altLang="zh-CN" dirty="0"/>
              <a:t>international</a:t>
            </a:r>
            <a:r>
              <a:rPr lang="zh-CN" altLang="en-US" dirty="0"/>
              <a:t> </a:t>
            </a:r>
            <a:r>
              <a:rPr lang="en-US" altLang="zh-CN" dirty="0"/>
              <a:t>journals:</a:t>
            </a:r>
            <a:r>
              <a:rPr lang="zh-CN" altLang="en-US" dirty="0"/>
              <a:t> </a:t>
            </a:r>
            <a:r>
              <a:rPr lang="en-US" altLang="zh-CN" dirty="0"/>
              <a:t>my</a:t>
            </a:r>
            <a:r>
              <a:rPr lang="zh-CN" altLang="en-US" dirty="0"/>
              <a:t> </a:t>
            </a:r>
            <a:r>
              <a:rPr lang="en-US" altLang="zh-CN" dirty="0"/>
              <a:t>own</a:t>
            </a:r>
            <a:r>
              <a:rPr lang="zh-CN" altLang="en-US" dirty="0"/>
              <a:t> </a:t>
            </a:r>
            <a:r>
              <a:rPr lang="en-US" altLang="zh-CN" dirty="0"/>
              <a:t>experience</a:t>
            </a:r>
          </a:p>
          <a:p>
            <a:r>
              <a:rPr lang="en-US" altLang="zh-CN" dirty="0"/>
              <a:t>II. Facts about book reviews</a:t>
            </a:r>
          </a:p>
          <a:p>
            <a:r>
              <a:rPr lang="en-US" altLang="zh-CN" dirty="0"/>
              <a:t>III. Facts about review articles</a:t>
            </a:r>
          </a:p>
          <a:p>
            <a:r>
              <a:rPr lang="en-US" altLang="zh-CN" dirty="0"/>
              <a:t>IV. How to write a book review or review article?</a:t>
            </a:r>
          </a:p>
          <a:p>
            <a:r>
              <a:rPr lang="en-US" altLang="zh-CN" dirty="0"/>
              <a:t>V. Address the reviewer’s questions for revision: my own experience</a:t>
            </a:r>
          </a:p>
          <a:p>
            <a:r>
              <a:rPr lang="en-US" altLang="zh-CN" dirty="0"/>
              <a:t>Appendices: How to contradict the peer-reviewer?</a:t>
            </a:r>
          </a:p>
          <a:p>
            <a:endParaRPr lang="zh-CN" altLang="en-US" dirty="0"/>
          </a:p>
        </p:txBody>
      </p:sp>
    </p:spTree>
    <p:extLst>
      <p:ext uri="{BB962C8B-B14F-4D97-AF65-F5344CB8AC3E}">
        <p14:creationId xmlns:p14="http://schemas.microsoft.com/office/powerpoint/2010/main" val="390436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C9632-21E1-4D52-938B-485EF10A5A4B}"/>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E5A199D3-3CD9-49B1-BCF9-30545F6B1B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316" y="365125"/>
            <a:ext cx="11256884" cy="6319760"/>
          </a:xfrm>
        </p:spPr>
      </p:pic>
    </p:spTree>
    <p:extLst>
      <p:ext uri="{BB962C8B-B14F-4D97-AF65-F5344CB8AC3E}">
        <p14:creationId xmlns:p14="http://schemas.microsoft.com/office/powerpoint/2010/main" val="932495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E1850B-85D7-45AB-820A-2F372D7B3EB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8CE77D5-197D-4AD7-AF85-3BC0571EF816}"/>
              </a:ext>
            </a:extLst>
          </p:cNvPr>
          <p:cNvSpPr>
            <a:spLocks noGrp="1"/>
          </p:cNvSpPr>
          <p:nvPr>
            <p:ph idx="1"/>
          </p:nvPr>
        </p:nvSpPr>
        <p:spPr/>
        <p:txBody>
          <a:bodyPr/>
          <a:lstStyle/>
          <a:p>
            <a:r>
              <a:rPr lang="en-US" altLang="zh-CN" dirty="0"/>
              <a:t>Step 4</a:t>
            </a:r>
          </a:p>
          <a:p>
            <a:r>
              <a:rPr lang="en-US" altLang="zh-CN" dirty="0"/>
              <a:t>1. Upon permission, read the book carefully and, most important, critically, summarize its strengths and weaknesses against one or more established criteria in the field, and note down the strengths and weaknesses categorically.</a:t>
            </a:r>
          </a:p>
          <a:p>
            <a:r>
              <a:rPr lang="en-US" altLang="zh-CN" dirty="0"/>
              <a:t>2. Describe the strengths with good examples and analyze the weaknesses convincingly based on sound theories.  </a:t>
            </a:r>
            <a:endParaRPr lang="zh-CN" altLang="en-US" dirty="0"/>
          </a:p>
        </p:txBody>
      </p:sp>
    </p:spTree>
    <p:extLst>
      <p:ext uri="{BB962C8B-B14F-4D97-AF65-F5344CB8AC3E}">
        <p14:creationId xmlns:p14="http://schemas.microsoft.com/office/powerpoint/2010/main" val="646686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CCDE8336-2024-4E1E-843F-3BFB6C4CD6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9429" y="452761"/>
            <a:ext cx="5076319" cy="5724202"/>
          </a:xfrm>
        </p:spPr>
      </p:pic>
    </p:spTree>
    <p:extLst>
      <p:ext uri="{BB962C8B-B14F-4D97-AF65-F5344CB8AC3E}">
        <p14:creationId xmlns:p14="http://schemas.microsoft.com/office/powerpoint/2010/main" val="3825442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71A2-C96A-45FB-A2F8-A86CF37BFF2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1893C00-C187-4AA0-99BC-581FC5EA35E6}"/>
              </a:ext>
            </a:extLst>
          </p:cNvPr>
          <p:cNvSpPr>
            <a:spLocks noGrp="1"/>
          </p:cNvSpPr>
          <p:nvPr>
            <p:ph idx="1"/>
          </p:nvPr>
        </p:nvSpPr>
        <p:spPr/>
        <p:txBody>
          <a:bodyPr>
            <a:normAutofit fontScale="92500"/>
          </a:bodyPr>
          <a:lstStyle/>
          <a:p>
            <a:r>
              <a:rPr lang="en-US" altLang="zh-CN" dirty="0"/>
              <a:t>3. Write the review/review article: demonstrate your ability to write in English and your logical and critical thinking.</a:t>
            </a:r>
          </a:p>
          <a:p>
            <a:r>
              <a:rPr lang="en-US" altLang="zh-CN" dirty="0"/>
              <a:t>(1) Use plain English: Be concise, logic, and to the point; avoid lengthy sentences, paragraphs without a topic sentence, false starters, passivity, and stupid grammar mistakes that ruin your image as a good writer immediately.</a:t>
            </a:r>
          </a:p>
          <a:p>
            <a:r>
              <a:rPr lang="en-US" altLang="zh-CN" dirty="0"/>
              <a:t>(2) Try write interestingly if possible: Remember to hook your readers’ attention even in academic writing. Use interesting examples, strong verbs, and vary your sentence lengths and types to boost the expressiveness of your writing. Avoid decoration!!</a:t>
            </a:r>
          </a:p>
          <a:p>
            <a:r>
              <a:rPr lang="en-US" altLang="zh-CN" dirty="0"/>
              <a:t>(3) Be proportionate: Generally, give more space to the strengths if you like the book, but remember to mention its weaknesses at the end. No book is perfect. However, if you don’t like the book, you can briefly mention its strong points in the beginning if it has some, and then devote the rest of your review to criticism.</a:t>
            </a:r>
          </a:p>
          <a:p>
            <a:endParaRPr lang="zh-CN" altLang="en-US" dirty="0"/>
          </a:p>
        </p:txBody>
      </p:sp>
    </p:spTree>
    <p:extLst>
      <p:ext uri="{BB962C8B-B14F-4D97-AF65-F5344CB8AC3E}">
        <p14:creationId xmlns:p14="http://schemas.microsoft.com/office/powerpoint/2010/main" val="259010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FBBA9E-FEA1-4DE5-A445-F0FC5A56272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8537B27-F512-4DB5-8663-F0B3F4C1BE60}"/>
              </a:ext>
            </a:extLst>
          </p:cNvPr>
          <p:cNvSpPr>
            <a:spLocks noGrp="1"/>
          </p:cNvSpPr>
          <p:nvPr>
            <p:ph idx="1"/>
          </p:nvPr>
        </p:nvSpPr>
        <p:spPr/>
        <p:txBody>
          <a:bodyPr/>
          <a:lstStyle/>
          <a:p>
            <a:r>
              <a:rPr lang="en-US" altLang="zh-CN" dirty="0"/>
              <a:t>(4) Make your writing hierarchical: use subtitles in a long review or review article; use transitional words for orders, such as first, second, third, etc., in a short review. </a:t>
            </a:r>
          </a:p>
          <a:p>
            <a:r>
              <a:rPr lang="en-US" altLang="zh-CN" dirty="0"/>
              <a:t>(5) Don’t forget to clarify your view again in the last paragraph or paragraphs. </a:t>
            </a:r>
          </a:p>
          <a:p>
            <a:r>
              <a:rPr lang="en-US" altLang="zh-CN" dirty="0"/>
              <a:t>(6) Be objective and restrained in your evaluation and never get emotional.  </a:t>
            </a:r>
          </a:p>
          <a:p>
            <a:endParaRPr lang="zh-CN" altLang="en-US" dirty="0"/>
          </a:p>
        </p:txBody>
      </p:sp>
    </p:spTree>
    <p:extLst>
      <p:ext uri="{BB962C8B-B14F-4D97-AF65-F5344CB8AC3E}">
        <p14:creationId xmlns:p14="http://schemas.microsoft.com/office/powerpoint/2010/main" val="1390811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a:extLst>
              <a:ext uri="{FF2B5EF4-FFF2-40B4-BE49-F238E27FC236}">
                <a16:creationId xmlns:a16="http://schemas.microsoft.com/office/drawing/2014/main" id="{93E64E40-BA5B-4FCC-8448-06EEF31E32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699" y="1064434"/>
            <a:ext cx="5479255" cy="1204064"/>
          </a:xfrm>
        </p:spPr>
      </p:pic>
      <p:pic>
        <p:nvPicPr>
          <p:cNvPr id="11" name="图片 10">
            <a:extLst>
              <a:ext uri="{FF2B5EF4-FFF2-40B4-BE49-F238E27FC236}">
                <a16:creationId xmlns:a16="http://schemas.microsoft.com/office/drawing/2014/main" id="{083BA445-0FF6-4DCD-8884-9B5E47E1B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840086"/>
            <a:ext cx="5418290" cy="2027096"/>
          </a:xfrm>
          <a:prstGeom prst="rect">
            <a:avLst/>
          </a:prstGeom>
        </p:spPr>
      </p:pic>
      <p:pic>
        <p:nvPicPr>
          <p:cNvPr id="13" name="图片 12">
            <a:extLst>
              <a:ext uri="{FF2B5EF4-FFF2-40B4-BE49-F238E27FC236}">
                <a16:creationId xmlns:a16="http://schemas.microsoft.com/office/drawing/2014/main" id="{CFC3344C-74DB-4E70-85FA-0C50E63B1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012" y="3165595"/>
            <a:ext cx="3833361" cy="1376078"/>
          </a:xfrm>
          <a:prstGeom prst="rect">
            <a:avLst/>
          </a:prstGeom>
        </p:spPr>
      </p:pic>
      <p:pic>
        <p:nvPicPr>
          <p:cNvPr id="15" name="图片 14">
            <a:extLst>
              <a:ext uri="{FF2B5EF4-FFF2-40B4-BE49-F238E27FC236}">
                <a16:creationId xmlns:a16="http://schemas.microsoft.com/office/drawing/2014/main" id="{D688686D-006D-4652-AC58-AD619531CC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5954" y="1064434"/>
            <a:ext cx="6066046" cy="1211685"/>
          </a:xfrm>
          <a:prstGeom prst="rect">
            <a:avLst/>
          </a:prstGeom>
        </p:spPr>
      </p:pic>
    </p:spTree>
    <p:extLst>
      <p:ext uri="{BB962C8B-B14F-4D97-AF65-F5344CB8AC3E}">
        <p14:creationId xmlns:p14="http://schemas.microsoft.com/office/powerpoint/2010/main" val="228450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2D9349-5F4F-4636-877A-0C9637B4DFA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113AA79-F572-4CFB-ADF4-AE4A98AE2D8E}"/>
              </a:ext>
            </a:extLst>
          </p:cNvPr>
          <p:cNvSpPr>
            <a:spLocks noGrp="1"/>
          </p:cNvSpPr>
          <p:nvPr>
            <p:ph idx="1"/>
          </p:nvPr>
        </p:nvSpPr>
        <p:spPr/>
        <p:txBody>
          <a:bodyPr>
            <a:normAutofit/>
          </a:bodyPr>
          <a:lstStyle/>
          <a:p>
            <a:r>
              <a:rPr lang="en-US" altLang="zh-CN" dirty="0"/>
              <a:t>Step 5</a:t>
            </a:r>
          </a:p>
          <a:p>
            <a:r>
              <a:rPr lang="en-US" altLang="zh-CN" dirty="0"/>
              <a:t>Revise your work again and again based on the editor’s feedback until it becomes suitable for publication.</a:t>
            </a:r>
          </a:p>
        </p:txBody>
      </p:sp>
    </p:spTree>
    <p:extLst>
      <p:ext uri="{BB962C8B-B14F-4D97-AF65-F5344CB8AC3E}">
        <p14:creationId xmlns:p14="http://schemas.microsoft.com/office/powerpoint/2010/main" val="1111379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D6CAA4-6F79-43EA-84E3-CEF25FF590F7}"/>
              </a:ext>
            </a:extLst>
          </p:cNvPr>
          <p:cNvSpPr>
            <a:spLocks noGrp="1"/>
          </p:cNvSpPr>
          <p:nvPr>
            <p:ph type="title"/>
          </p:nvPr>
        </p:nvSpPr>
        <p:spPr/>
        <p:txBody>
          <a:bodyPr/>
          <a:lstStyle/>
          <a:p>
            <a:pPr algn="ctr"/>
            <a:endParaRPr lang="zh-CN" altLang="en-US" dirty="0"/>
          </a:p>
        </p:txBody>
      </p:sp>
      <p:sp>
        <p:nvSpPr>
          <p:cNvPr id="3" name="内容占位符 2">
            <a:extLst>
              <a:ext uri="{FF2B5EF4-FFF2-40B4-BE49-F238E27FC236}">
                <a16:creationId xmlns:a16="http://schemas.microsoft.com/office/drawing/2014/main" id="{DAF85CB4-C5D9-413B-8EEE-91CE6FD10067}"/>
              </a:ext>
            </a:extLst>
          </p:cNvPr>
          <p:cNvSpPr>
            <a:spLocks noGrp="1"/>
          </p:cNvSpPr>
          <p:nvPr>
            <p:ph idx="1"/>
          </p:nvPr>
        </p:nvSpPr>
        <p:spPr/>
        <p:txBody>
          <a:bodyPr>
            <a:normAutofit fontScale="92500" lnSpcReduction="20000"/>
          </a:bodyPr>
          <a:lstStyle/>
          <a:p>
            <a:r>
              <a:rPr lang="en-US" altLang="zh-CN" dirty="0"/>
              <a:t>Overall, follow the 10 “</a:t>
            </a:r>
            <a:r>
              <a:rPr lang="en-US" altLang="zh-CN" dirty="0" err="1"/>
              <a:t>Bs</a:t>
            </a:r>
            <a:r>
              <a:rPr lang="en-US" altLang="zh-CN" dirty="0"/>
              <a:t>”:</a:t>
            </a:r>
          </a:p>
          <a:p>
            <a:r>
              <a:rPr lang="en-US" altLang="zh-CN" dirty="0"/>
              <a:t>Be familiar with the journal you are going to submit your review to,</a:t>
            </a:r>
          </a:p>
          <a:p>
            <a:r>
              <a:rPr lang="en-US" altLang="zh-CN" dirty="0"/>
              <a:t>Be courageous to contact the reviews editor,</a:t>
            </a:r>
          </a:p>
          <a:p>
            <a:r>
              <a:rPr lang="en-US" altLang="zh-CN" dirty="0"/>
              <a:t>Be detailed in introducing the book to be reviewed,</a:t>
            </a:r>
          </a:p>
          <a:p>
            <a:r>
              <a:rPr lang="en-US" altLang="zh-CN" dirty="0"/>
              <a:t>Be critical in reading the book to be reviewed,</a:t>
            </a:r>
          </a:p>
          <a:p>
            <a:r>
              <a:rPr lang="en-US" altLang="zh-CN" dirty="0"/>
              <a:t>Be convincing in reasoning,</a:t>
            </a:r>
          </a:p>
          <a:p>
            <a:r>
              <a:rPr lang="en-US" altLang="zh-CN" dirty="0"/>
              <a:t>Be theoretical in analysis, </a:t>
            </a:r>
          </a:p>
          <a:p>
            <a:r>
              <a:rPr lang="en-US" altLang="zh-CN" dirty="0"/>
              <a:t>Be research-based in making compliments or criticism, </a:t>
            </a:r>
          </a:p>
          <a:p>
            <a:r>
              <a:rPr lang="en-US" altLang="zh-CN" dirty="0"/>
              <a:t>Be professional and academic in writing: logical, concise and reader-centered,  </a:t>
            </a:r>
          </a:p>
          <a:p>
            <a:r>
              <a:rPr lang="en-US" altLang="zh-CN" dirty="0"/>
              <a:t>Be objective in making evaluations, </a:t>
            </a:r>
          </a:p>
          <a:p>
            <a:r>
              <a:rPr lang="en-US" altLang="zh-CN" dirty="0"/>
              <a:t>Be careful not to get emotional or fall into personal attack.  </a:t>
            </a:r>
            <a:endParaRPr lang="zh-CN" altLang="en-US" dirty="0"/>
          </a:p>
          <a:p>
            <a:endParaRPr lang="zh-CN" altLang="en-US" dirty="0"/>
          </a:p>
        </p:txBody>
      </p:sp>
    </p:spTree>
    <p:extLst>
      <p:ext uri="{BB962C8B-B14F-4D97-AF65-F5344CB8AC3E}">
        <p14:creationId xmlns:p14="http://schemas.microsoft.com/office/powerpoint/2010/main" val="1492147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B2053-A0DE-4A27-B0DE-099960FE2C82}"/>
              </a:ext>
            </a:extLst>
          </p:cNvPr>
          <p:cNvSpPr>
            <a:spLocks noGrp="1"/>
          </p:cNvSpPr>
          <p:nvPr>
            <p:ph type="title"/>
          </p:nvPr>
        </p:nvSpPr>
        <p:spPr/>
        <p:txBody>
          <a:bodyPr/>
          <a:lstStyle/>
          <a:p>
            <a:pPr algn="ctr"/>
            <a:r>
              <a:rPr lang="en-US" altLang="zh-CN" dirty="0"/>
              <a:t>V. Address the reviewer’s questions for revision: my own experience</a:t>
            </a:r>
            <a:endParaRPr lang="zh-CN" altLang="en-US" dirty="0"/>
          </a:p>
        </p:txBody>
      </p:sp>
      <p:sp>
        <p:nvSpPr>
          <p:cNvPr id="3" name="内容占位符 2">
            <a:extLst>
              <a:ext uri="{FF2B5EF4-FFF2-40B4-BE49-F238E27FC236}">
                <a16:creationId xmlns:a16="http://schemas.microsoft.com/office/drawing/2014/main" id="{66A67BDA-9488-4171-B063-F5307DB7B63C}"/>
              </a:ext>
            </a:extLst>
          </p:cNvPr>
          <p:cNvSpPr>
            <a:spLocks noGrp="1"/>
          </p:cNvSpPr>
          <p:nvPr>
            <p:ph idx="1"/>
          </p:nvPr>
        </p:nvSpPr>
        <p:spPr/>
        <p:txBody>
          <a:bodyPr/>
          <a:lstStyle/>
          <a:p>
            <a:r>
              <a:rPr lang="en-US" altLang="zh-CN" dirty="0"/>
              <a:t>The reviewer’s questions for revision vary based on the quality of your review. Following is part of my own experience with Review of </a:t>
            </a:r>
            <a:r>
              <a:rPr lang="en-US" altLang="zh-CN" i="1" dirty="0"/>
              <a:t>New Age Chinese-English Dictionary </a:t>
            </a:r>
            <a:r>
              <a:rPr lang="en-US" altLang="zh-CN" dirty="0"/>
              <a:t>(2</a:t>
            </a:r>
            <a:r>
              <a:rPr lang="en-US" altLang="zh-CN" baseline="30000" dirty="0"/>
              <a:t>nd</a:t>
            </a:r>
            <a:r>
              <a:rPr lang="en-US" altLang="zh-CN" dirty="0"/>
              <a:t> Edition, 2014).</a:t>
            </a:r>
          </a:p>
          <a:p>
            <a:endParaRPr lang="zh-CN" altLang="en-US" dirty="0"/>
          </a:p>
        </p:txBody>
      </p:sp>
    </p:spTree>
    <p:extLst>
      <p:ext uri="{BB962C8B-B14F-4D97-AF65-F5344CB8AC3E}">
        <p14:creationId xmlns:p14="http://schemas.microsoft.com/office/powerpoint/2010/main" val="3184556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F71048EB-AE30-4D19-9F3C-A1CA196CB7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0509" y="396525"/>
            <a:ext cx="4370664" cy="5698077"/>
          </a:xfrm>
        </p:spPr>
      </p:pic>
      <p:pic>
        <p:nvPicPr>
          <p:cNvPr id="7" name="图片 6">
            <a:extLst>
              <a:ext uri="{FF2B5EF4-FFF2-40B4-BE49-F238E27FC236}">
                <a16:creationId xmlns:a16="http://schemas.microsoft.com/office/drawing/2014/main" id="{6440EAC9-05BF-4B3D-BFDF-2AD2AAFCB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072" y="505582"/>
            <a:ext cx="4714613" cy="5589020"/>
          </a:xfrm>
          <a:prstGeom prst="rect">
            <a:avLst/>
          </a:prstGeom>
        </p:spPr>
      </p:pic>
    </p:spTree>
    <p:extLst>
      <p:ext uri="{BB962C8B-B14F-4D97-AF65-F5344CB8AC3E}">
        <p14:creationId xmlns:p14="http://schemas.microsoft.com/office/powerpoint/2010/main" val="316302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9D2906-D00B-482D-AB0F-E577A8DCADEF}"/>
              </a:ext>
            </a:extLst>
          </p:cNvPr>
          <p:cNvSpPr>
            <a:spLocks noGrp="1"/>
          </p:cNvSpPr>
          <p:nvPr>
            <p:ph type="title"/>
          </p:nvPr>
        </p:nvSpPr>
        <p:spPr/>
        <p:txBody>
          <a:bodyPr/>
          <a:lstStyle/>
          <a:p>
            <a:pPr algn="ctr"/>
            <a:r>
              <a:rPr lang="en-US" altLang="zh-CN" dirty="0"/>
              <a:t>I.</a:t>
            </a:r>
            <a:r>
              <a:rPr lang="zh-CN" altLang="en-US" dirty="0"/>
              <a:t> </a:t>
            </a:r>
            <a:r>
              <a:rPr lang="en-US" altLang="zh-CN" dirty="0"/>
              <a:t>Publish</a:t>
            </a:r>
            <a:r>
              <a:rPr lang="zh-CN" altLang="en-US" dirty="0"/>
              <a:t> </a:t>
            </a:r>
            <a:r>
              <a:rPr lang="en-US" altLang="zh-CN" dirty="0"/>
              <a:t>in</a:t>
            </a:r>
            <a:r>
              <a:rPr lang="zh-CN" altLang="en-US" dirty="0"/>
              <a:t> </a:t>
            </a:r>
            <a:r>
              <a:rPr lang="en-US" altLang="zh-CN" dirty="0"/>
              <a:t>international</a:t>
            </a:r>
            <a:r>
              <a:rPr lang="zh-CN" altLang="en-US" dirty="0"/>
              <a:t> </a:t>
            </a:r>
            <a:r>
              <a:rPr lang="en-US" altLang="zh-CN" dirty="0"/>
              <a:t>journals:</a:t>
            </a:r>
            <a:r>
              <a:rPr lang="zh-CN" altLang="en-US" dirty="0"/>
              <a:t> </a:t>
            </a:r>
            <a:r>
              <a:rPr lang="en-US" altLang="zh-CN" dirty="0"/>
              <a:t>my</a:t>
            </a:r>
            <a:r>
              <a:rPr lang="zh-CN" altLang="en-US" dirty="0"/>
              <a:t> </a:t>
            </a:r>
            <a:r>
              <a:rPr lang="en-US" altLang="zh-CN" dirty="0"/>
              <a:t>own</a:t>
            </a:r>
            <a:r>
              <a:rPr lang="zh-CN" altLang="en-US" dirty="0"/>
              <a:t> </a:t>
            </a:r>
            <a:r>
              <a:rPr lang="en-US" altLang="zh-CN" dirty="0"/>
              <a:t>experience</a:t>
            </a:r>
            <a:endParaRPr lang="zh-CN" altLang="en-US" dirty="0"/>
          </a:p>
        </p:txBody>
      </p:sp>
      <p:sp>
        <p:nvSpPr>
          <p:cNvPr id="3" name="内容占位符 2">
            <a:extLst>
              <a:ext uri="{FF2B5EF4-FFF2-40B4-BE49-F238E27FC236}">
                <a16:creationId xmlns:a16="http://schemas.microsoft.com/office/drawing/2014/main" id="{0817E437-D215-46AF-B5FD-E9676101D59A}"/>
              </a:ext>
            </a:extLst>
          </p:cNvPr>
          <p:cNvSpPr>
            <a:spLocks noGrp="1"/>
          </p:cNvSpPr>
          <p:nvPr>
            <p:ph idx="1"/>
          </p:nvPr>
        </p:nvSpPr>
        <p:spPr/>
        <p:txBody>
          <a:bodyPr>
            <a:normAutofit fontScale="92500" lnSpcReduction="20000"/>
          </a:bodyPr>
          <a:lstStyle/>
          <a:p>
            <a:r>
              <a:rPr lang="en-US" altLang="zh-CN" dirty="0"/>
              <a:t>1. Started to learn about </a:t>
            </a:r>
            <a:r>
              <a:rPr lang="en-US" altLang="zh-CN" i="1" dirty="0"/>
              <a:t>International Journal of Lexicography</a:t>
            </a:r>
            <a:r>
              <a:rPr lang="en-US" altLang="zh-CN" dirty="0"/>
              <a:t>, the best journal in my field of study.</a:t>
            </a:r>
          </a:p>
          <a:p>
            <a:r>
              <a:rPr lang="en-US" altLang="zh-CN" dirty="0"/>
              <a:t>2. Contacted the review editor in 2012 and received positive feedback, but failed to write one due to the Fulbright program.</a:t>
            </a:r>
          </a:p>
          <a:p>
            <a:r>
              <a:rPr lang="en-US" altLang="zh-CN" dirty="0"/>
              <a:t>3. Read a review in this journal in April, 2014, and decided to write one in August.</a:t>
            </a:r>
          </a:p>
          <a:p>
            <a:r>
              <a:rPr lang="en-US" altLang="zh-CN" dirty="0"/>
              <a:t>4. Finished the draft in two weeks and submitted it through email without asking for editor’s permission.</a:t>
            </a:r>
          </a:p>
          <a:p>
            <a:r>
              <a:rPr lang="en-US" altLang="zh-CN" dirty="0"/>
              <a:t>5. Was ALMOST refused two days later, but given a chance for revision following the suggestions of the review editor.</a:t>
            </a:r>
          </a:p>
          <a:p>
            <a:r>
              <a:rPr lang="en-US" altLang="zh-CN" dirty="0"/>
              <a:t>6. Finished and submitted the revision in two weeks, a total change of the structure, from 4000 words to 8000 words.</a:t>
            </a:r>
          </a:p>
          <a:p>
            <a:r>
              <a:rPr lang="en-US" altLang="zh-CN" dirty="0"/>
              <a:t>7. Accepted for revision several days later and started the one-month-long revision process, 8 revisions before finally accepted. </a:t>
            </a:r>
            <a:endParaRPr lang="zh-CN" altLang="en-US" dirty="0"/>
          </a:p>
        </p:txBody>
      </p:sp>
    </p:spTree>
    <p:extLst>
      <p:ext uri="{BB962C8B-B14F-4D97-AF65-F5344CB8AC3E}">
        <p14:creationId xmlns:p14="http://schemas.microsoft.com/office/powerpoint/2010/main" val="3316855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88A3A6E3-26D8-44D3-BF01-7064D3A951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8367" y="629174"/>
            <a:ext cx="4915304" cy="5412852"/>
          </a:xfrm>
        </p:spPr>
      </p:pic>
    </p:spTree>
    <p:extLst>
      <p:ext uri="{BB962C8B-B14F-4D97-AF65-F5344CB8AC3E}">
        <p14:creationId xmlns:p14="http://schemas.microsoft.com/office/powerpoint/2010/main" val="512505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C9A96CD7-5D87-4973-A44F-FA3E3042B7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8913" y="394284"/>
            <a:ext cx="10022609" cy="5905848"/>
          </a:xfrm>
        </p:spPr>
      </p:pic>
    </p:spTree>
    <p:extLst>
      <p:ext uri="{BB962C8B-B14F-4D97-AF65-F5344CB8AC3E}">
        <p14:creationId xmlns:p14="http://schemas.microsoft.com/office/powerpoint/2010/main" val="3819139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AEAAEC79-E9CC-46D5-A7A8-20757FB786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842" y="645952"/>
            <a:ext cx="9613784" cy="5396073"/>
          </a:xfrm>
        </p:spPr>
      </p:pic>
    </p:spTree>
    <p:extLst>
      <p:ext uri="{BB962C8B-B14F-4D97-AF65-F5344CB8AC3E}">
        <p14:creationId xmlns:p14="http://schemas.microsoft.com/office/powerpoint/2010/main" val="3348477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213050-E936-4E20-92D4-B90CE7B7242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82EC604-76AE-421F-B143-A37187C5E240}"/>
              </a:ext>
            </a:extLst>
          </p:cNvPr>
          <p:cNvSpPr>
            <a:spLocks noGrp="1"/>
          </p:cNvSpPr>
          <p:nvPr>
            <p:ph idx="1"/>
          </p:nvPr>
        </p:nvSpPr>
        <p:spPr/>
        <p:txBody>
          <a:bodyPr/>
          <a:lstStyle/>
          <a:p>
            <a:r>
              <a:rPr lang="en-US" altLang="zh-CN" dirty="0"/>
              <a:t>A summary:</a:t>
            </a:r>
          </a:p>
          <a:p>
            <a:r>
              <a:rPr lang="en-US" altLang="zh-CN" dirty="0"/>
              <a:t>1. Take the editor’s questions seriously and address them ONE</a:t>
            </a:r>
            <a:r>
              <a:rPr lang="zh-CN" altLang="en-US" dirty="0"/>
              <a:t> </a:t>
            </a:r>
            <a:r>
              <a:rPr lang="en-US" altLang="zh-CN" dirty="0"/>
              <a:t>BY</a:t>
            </a:r>
            <a:r>
              <a:rPr lang="zh-CN" altLang="en-US" dirty="0"/>
              <a:t> </a:t>
            </a:r>
            <a:r>
              <a:rPr lang="en-US" altLang="zh-CN" dirty="0"/>
              <a:t>ONE!</a:t>
            </a:r>
          </a:p>
          <a:p>
            <a:r>
              <a:rPr lang="en-US" altLang="zh-CN" dirty="0"/>
              <a:t>2. You may contradict some of the editor’s views, but do show good reasons and politeness.</a:t>
            </a:r>
          </a:p>
          <a:p>
            <a:r>
              <a:rPr lang="en-US" altLang="zh-CN" dirty="0"/>
              <a:t>3. Address the questions as </a:t>
            </a:r>
            <a:r>
              <a:rPr lang="en-US" altLang="zh-CN" dirty="0" err="1"/>
              <a:t>detailedly</a:t>
            </a:r>
            <a:r>
              <a:rPr lang="en-US" altLang="zh-CN" dirty="0"/>
              <a:t> as possible and make every effort to convince the editor.</a:t>
            </a:r>
          </a:p>
          <a:p>
            <a:r>
              <a:rPr lang="en-US" altLang="zh-CN" dirty="0"/>
              <a:t>4. Regarding questions put forward by peer-reviewers, aim at solving the questions, not at the peer-reviewer. Believe the editor. He can often serve a good judge when controversies arise between you and peer-reviewer.</a:t>
            </a:r>
          </a:p>
          <a:p>
            <a:r>
              <a:rPr lang="en-US" altLang="zh-CN" dirty="0"/>
              <a:t>5. Never stop sharpening your English!</a:t>
            </a:r>
            <a:endParaRPr lang="zh-CN" altLang="en-US" dirty="0"/>
          </a:p>
        </p:txBody>
      </p:sp>
    </p:spTree>
    <p:extLst>
      <p:ext uri="{BB962C8B-B14F-4D97-AF65-F5344CB8AC3E}">
        <p14:creationId xmlns:p14="http://schemas.microsoft.com/office/powerpoint/2010/main" val="4234126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38C81B0F-C7F0-4D7F-8FC8-14F1E33D13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687897"/>
            <a:ext cx="10420772" cy="5452844"/>
          </a:xfrm>
        </p:spPr>
      </p:pic>
    </p:spTree>
    <p:extLst>
      <p:ext uri="{BB962C8B-B14F-4D97-AF65-F5344CB8AC3E}">
        <p14:creationId xmlns:p14="http://schemas.microsoft.com/office/powerpoint/2010/main" val="1857783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93F41510-E0A2-43ED-83BC-E2C7FE389D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791" y="763398"/>
            <a:ext cx="3850547" cy="5278627"/>
          </a:xfrm>
        </p:spPr>
      </p:pic>
      <p:pic>
        <p:nvPicPr>
          <p:cNvPr id="7" name="图片 6">
            <a:extLst>
              <a:ext uri="{FF2B5EF4-FFF2-40B4-BE49-F238E27FC236}">
                <a16:creationId xmlns:a16="http://schemas.microsoft.com/office/drawing/2014/main" id="{AEA89F8F-F7A4-4C03-927C-AC837DF3D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503" y="763398"/>
            <a:ext cx="4412362" cy="5806943"/>
          </a:xfrm>
          <a:prstGeom prst="rect">
            <a:avLst/>
          </a:prstGeom>
        </p:spPr>
      </p:pic>
    </p:spTree>
    <p:extLst>
      <p:ext uri="{BB962C8B-B14F-4D97-AF65-F5344CB8AC3E}">
        <p14:creationId xmlns:p14="http://schemas.microsoft.com/office/powerpoint/2010/main" val="966279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05D8FA8B-B69E-4D13-9015-A652EA9B51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084" y="713064"/>
            <a:ext cx="3886585" cy="5603846"/>
          </a:xfrm>
        </p:spPr>
      </p:pic>
      <p:pic>
        <p:nvPicPr>
          <p:cNvPr id="7" name="图片 6">
            <a:extLst>
              <a:ext uri="{FF2B5EF4-FFF2-40B4-BE49-F238E27FC236}">
                <a16:creationId xmlns:a16="http://schemas.microsoft.com/office/drawing/2014/main" id="{B0934817-A65E-4C18-BAC0-621244B07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275" y="427839"/>
            <a:ext cx="5944115" cy="5603846"/>
          </a:xfrm>
          <a:prstGeom prst="rect">
            <a:avLst/>
          </a:prstGeom>
        </p:spPr>
      </p:pic>
    </p:spTree>
    <p:extLst>
      <p:ext uri="{BB962C8B-B14F-4D97-AF65-F5344CB8AC3E}">
        <p14:creationId xmlns:p14="http://schemas.microsoft.com/office/powerpoint/2010/main" val="3478354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206604E4-004E-4FB8-B768-DC2D5B3661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973123"/>
            <a:ext cx="8596312" cy="4332670"/>
          </a:xfrm>
        </p:spPr>
      </p:pic>
    </p:spTree>
    <p:extLst>
      <p:ext uri="{BB962C8B-B14F-4D97-AF65-F5344CB8AC3E}">
        <p14:creationId xmlns:p14="http://schemas.microsoft.com/office/powerpoint/2010/main" val="2158111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EF3AE298-D648-44D7-84F2-270773BED1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68" y="645952"/>
            <a:ext cx="4798867" cy="4800455"/>
          </a:xfrm>
        </p:spPr>
      </p:pic>
      <p:pic>
        <p:nvPicPr>
          <p:cNvPr id="7" name="图片 6">
            <a:extLst>
              <a:ext uri="{FF2B5EF4-FFF2-40B4-BE49-F238E27FC236}">
                <a16:creationId xmlns:a16="http://schemas.microsoft.com/office/drawing/2014/main" id="{744915F1-3356-408E-83AD-28D6D0E01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575" y="505924"/>
            <a:ext cx="6127011" cy="4800455"/>
          </a:xfrm>
          <a:prstGeom prst="rect">
            <a:avLst/>
          </a:prstGeom>
        </p:spPr>
      </p:pic>
    </p:spTree>
    <p:extLst>
      <p:ext uri="{BB962C8B-B14F-4D97-AF65-F5344CB8AC3E}">
        <p14:creationId xmlns:p14="http://schemas.microsoft.com/office/powerpoint/2010/main" val="3666911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8152589C-2CC2-4EC1-8861-FFE61A260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872456"/>
            <a:ext cx="8596312" cy="4965480"/>
          </a:xfrm>
        </p:spPr>
      </p:pic>
    </p:spTree>
    <p:extLst>
      <p:ext uri="{BB962C8B-B14F-4D97-AF65-F5344CB8AC3E}">
        <p14:creationId xmlns:p14="http://schemas.microsoft.com/office/powerpoint/2010/main" val="35812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6CDFE6-CA8F-4BA0-B830-38BE1A1EC72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6DE3E6D-92B5-4C82-A417-8C53B4A754E2}"/>
              </a:ext>
            </a:extLst>
          </p:cNvPr>
          <p:cNvSpPr>
            <a:spLocks noGrp="1"/>
          </p:cNvSpPr>
          <p:nvPr>
            <p:ph idx="1"/>
          </p:nvPr>
        </p:nvSpPr>
        <p:spPr/>
        <p:txBody>
          <a:bodyPr>
            <a:normAutofit lnSpcReduction="10000"/>
          </a:bodyPr>
          <a:lstStyle/>
          <a:p>
            <a:r>
              <a:rPr lang="en-US" altLang="zh-CN" dirty="0"/>
              <a:t>8. Asked the review editor to write the second review immediately after the acceptance of the first one, which, after 4 rounds of revision, finally turned into a review article.</a:t>
            </a:r>
          </a:p>
          <a:p>
            <a:r>
              <a:rPr lang="en-US" altLang="zh-CN" dirty="0"/>
              <a:t>9. Had the first one published in December 2014 and the second one published in March 2015.</a:t>
            </a:r>
          </a:p>
          <a:p>
            <a:r>
              <a:rPr lang="en-US" altLang="zh-CN" dirty="0"/>
              <a:t>10. Write the first article from April 2015 and finished the draft two months later. Submitted to IJL editor-in-chief, got the chance of peer-review, started revision, and got accepted in October, 2015. The article, which is more than 20,000 words in 38 pages, was published in December, 2016.</a:t>
            </a:r>
          </a:p>
          <a:p>
            <a:r>
              <a:rPr lang="en-US" altLang="zh-CN" dirty="0"/>
              <a:t>11. Asked to write the 3</a:t>
            </a:r>
            <a:r>
              <a:rPr lang="en-US" altLang="zh-CN" baseline="30000" dirty="0"/>
              <a:t>rd</a:t>
            </a:r>
            <a:r>
              <a:rPr lang="en-US" altLang="zh-CN" dirty="0"/>
              <a:t> review at the end of 2015, finished the draft in one week, was accepted for published within a month, and published in June 2016.</a:t>
            </a:r>
          </a:p>
          <a:p>
            <a:r>
              <a:rPr lang="en-US" altLang="zh-CN" dirty="0"/>
              <a:t>12. Exploring </a:t>
            </a:r>
            <a:r>
              <a:rPr lang="en-US" altLang="zh-CN" i="1" dirty="0"/>
              <a:t>Australian Journal of Linguistics </a:t>
            </a:r>
            <a:r>
              <a:rPr lang="en-US" altLang="zh-CN" dirty="0"/>
              <a:t>in 2016, submitted two reviews one after another in the same year, got both published in 2017.</a:t>
            </a:r>
            <a:endParaRPr lang="zh-CN" altLang="en-US" dirty="0"/>
          </a:p>
        </p:txBody>
      </p:sp>
    </p:spTree>
    <p:extLst>
      <p:ext uri="{BB962C8B-B14F-4D97-AF65-F5344CB8AC3E}">
        <p14:creationId xmlns:p14="http://schemas.microsoft.com/office/powerpoint/2010/main" val="2729497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6BC36-E6D0-4EA0-99EE-CD0087C1A92C}"/>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37E74857-8CF7-42DC-AA8C-4D354569ED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609600"/>
            <a:ext cx="8596312" cy="5231777"/>
          </a:xfrm>
        </p:spPr>
      </p:pic>
    </p:spTree>
    <p:extLst>
      <p:ext uri="{BB962C8B-B14F-4D97-AF65-F5344CB8AC3E}">
        <p14:creationId xmlns:p14="http://schemas.microsoft.com/office/powerpoint/2010/main" val="1667267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67E3C6BA-A6CD-4718-8893-95C9076978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5461" y="528506"/>
            <a:ext cx="4770539" cy="5889072"/>
          </a:xfrm>
        </p:spPr>
      </p:pic>
      <p:pic>
        <p:nvPicPr>
          <p:cNvPr id="7" name="图片 6">
            <a:extLst>
              <a:ext uri="{FF2B5EF4-FFF2-40B4-BE49-F238E27FC236}">
                <a16:creationId xmlns:a16="http://schemas.microsoft.com/office/drawing/2014/main" id="{225DD853-AFC5-45D4-8A9D-392D934C0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894" y="592432"/>
            <a:ext cx="5052498" cy="5889072"/>
          </a:xfrm>
          <a:prstGeom prst="rect">
            <a:avLst/>
          </a:prstGeom>
        </p:spPr>
      </p:pic>
    </p:spTree>
    <p:extLst>
      <p:ext uri="{BB962C8B-B14F-4D97-AF65-F5344CB8AC3E}">
        <p14:creationId xmlns:p14="http://schemas.microsoft.com/office/powerpoint/2010/main" val="3349490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1D5F32E6-8E98-4FBF-8A7F-2D6CEF66C6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0528" y="609600"/>
            <a:ext cx="5100507" cy="5883479"/>
          </a:xfrm>
        </p:spPr>
      </p:pic>
    </p:spTree>
    <p:extLst>
      <p:ext uri="{BB962C8B-B14F-4D97-AF65-F5344CB8AC3E}">
        <p14:creationId xmlns:p14="http://schemas.microsoft.com/office/powerpoint/2010/main" val="90733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6A3F1DC7-8D3E-41D7-8E2F-5854559E4C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855677"/>
            <a:ext cx="8596312" cy="4813533"/>
          </a:xfrm>
        </p:spPr>
      </p:pic>
    </p:spTree>
    <p:extLst>
      <p:ext uri="{BB962C8B-B14F-4D97-AF65-F5344CB8AC3E}">
        <p14:creationId xmlns:p14="http://schemas.microsoft.com/office/powerpoint/2010/main" val="4269829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3D5FA-1B51-49D9-AC88-4211769664F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35FFD05-861A-4B02-AE13-BDD50A3375E3}"/>
              </a:ext>
            </a:extLst>
          </p:cNvPr>
          <p:cNvSpPr>
            <a:spLocks noGrp="1"/>
          </p:cNvSpPr>
          <p:nvPr>
            <p:ph idx="1"/>
          </p:nvPr>
        </p:nvSpPr>
        <p:spPr/>
        <p:txBody>
          <a:bodyPr/>
          <a:lstStyle/>
          <a:p>
            <a:endParaRPr lang="en-US" altLang="zh-CN" dirty="0"/>
          </a:p>
          <a:p>
            <a:endParaRPr lang="en-US" altLang="zh-CN" dirty="0"/>
          </a:p>
          <a:p>
            <a:endParaRPr lang="en-US" altLang="zh-CN" dirty="0"/>
          </a:p>
          <a:p>
            <a:pPr algn="ctr"/>
            <a:r>
              <a:rPr lang="en-US" altLang="zh-CN" sz="8800" b="1" dirty="0"/>
              <a:t>Thanks!</a:t>
            </a:r>
            <a:endParaRPr lang="zh-CN" altLang="en-US" sz="8800" b="1" dirty="0"/>
          </a:p>
        </p:txBody>
      </p:sp>
    </p:spTree>
    <p:extLst>
      <p:ext uri="{BB962C8B-B14F-4D97-AF65-F5344CB8AC3E}">
        <p14:creationId xmlns:p14="http://schemas.microsoft.com/office/powerpoint/2010/main" val="421720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311B4B-1F11-47C3-826A-BCBFEA2D0E7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7588701-5B03-4964-B984-ECA112703077}"/>
              </a:ext>
            </a:extLst>
          </p:cNvPr>
          <p:cNvSpPr>
            <a:spLocks noGrp="1"/>
          </p:cNvSpPr>
          <p:nvPr>
            <p:ph idx="1"/>
          </p:nvPr>
        </p:nvSpPr>
        <p:spPr/>
        <p:txBody>
          <a:bodyPr>
            <a:normAutofit fontScale="92500" lnSpcReduction="20000"/>
          </a:bodyPr>
          <a:lstStyle/>
          <a:p>
            <a:r>
              <a:rPr lang="en-US" altLang="zh-CN" b="1" dirty="0"/>
              <a:t>Several points of recognition:</a:t>
            </a:r>
          </a:p>
          <a:p>
            <a:r>
              <a:rPr lang="en-US" altLang="zh-CN" dirty="0"/>
              <a:t>1. Journal editors are trying their best to help the author to make their articles publishable.</a:t>
            </a:r>
          </a:p>
          <a:p>
            <a:r>
              <a:rPr lang="en-US" altLang="zh-CN" dirty="0"/>
              <a:t>2. Some editors are highly efficient and academically trained. They give very good suggestions for revision and the communicating processing is so enjoyable! </a:t>
            </a:r>
          </a:p>
          <a:p>
            <a:r>
              <a:rPr lang="en-US" altLang="zh-CN" dirty="0"/>
              <a:t>3. Writing for international journals is a great learning process that deserves everyone of us to have a try.</a:t>
            </a:r>
          </a:p>
          <a:p>
            <a:r>
              <a:rPr lang="en-US" altLang="zh-CN" dirty="0"/>
              <a:t>4. The ability to write in English is of paramount importance.</a:t>
            </a:r>
          </a:p>
          <a:p>
            <a:r>
              <a:rPr lang="en-US" altLang="zh-CN" dirty="0"/>
              <a:t>5. Be careful to ask native-speakers of English to revise your article. If they are not academics in your own field, they may do more bad than good.</a:t>
            </a:r>
          </a:p>
          <a:p>
            <a:r>
              <a:rPr lang="en-US" altLang="zh-CN" dirty="0"/>
              <a:t>6. Don’t lose contact with the editor after the acceptance of your first article. Try to propose more topics of academic interest and modestly ask for their suggestions. This may inspire you and give you chances to write new articles. </a:t>
            </a:r>
            <a:endParaRPr lang="zh-CN" altLang="en-US" dirty="0"/>
          </a:p>
        </p:txBody>
      </p:sp>
    </p:spTree>
    <p:extLst>
      <p:ext uri="{BB962C8B-B14F-4D97-AF65-F5344CB8AC3E}">
        <p14:creationId xmlns:p14="http://schemas.microsoft.com/office/powerpoint/2010/main" val="419370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8F8077-32B6-43B8-9B99-5F1F53085259}"/>
              </a:ext>
            </a:extLst>
          </p:cNvPr>
          <p:cNvSpPr>
            <a:spLocks noGrp="1"/>
          </p:cNvSpPr>
          <p:nvPr>
            <p:ph type="title"/>
          </p:nvPr>
        </p:nvSpPr>
        <p:spPr/>
        <p:txBody>
          <a:bodyPr/>
          <a:lstStyle/>
          <a:p>
            <a:pPr algn="ctr"/>
            <a:r>
              <a:rPr lang="en-US" altLang="zh-CN" dirty="0"/>
              <a:t>II. Facts about book reviews</a:t>
            </a:r>
            <a:endParaRPr lang="zh-CN" altLang="en-US" dirty="0"/>
          </a:p>
        </p:txBody>
      </p:sp>
      <p:sp>
        <p:nvSpPr>
          <p:cNvPr id="3" name="内容占位符 2">
            <a:extLst>
              <a:ext uri="{FF2B5EF4-FFF2-40B4-BE49-F238E27FC236}">
                <a16:creationId xmlns:a16="http://schemas.microsoft.com/office/drawing/2014/main" id="{BDDEB1D1-84CB-40AF-86D5-758C9685D156}"/>
              </a:ext>
            </a:extLst>
          </p:cNvPr>
          <p:cNvSpPr>
            <a:spLocks noGrp="1"/>
          </p:cNvSpPr>
          <p:nvPr>
            <p:ph idx="1"/>
          </p:nvPr>
        </p:nvSpPr>
        <p:spPr/>
        <p:txBody>
          <a:bodyPr>
            <a:normAutofit lnSpcReduction="10000"/>
          </a:bodyPr>
          <a:lstStyle/>
          <a:p>
            <a:r>
              <a:rPr lang="en-US" altLang="zh-CN" dirty="0"/>
              <a:t>1. A book review usually reviews a newly published academic work, or sometimes, an important academic work that has not been reviewed before. By newly published works, we mean works published 2-3 years ago or at most within 5 years.</a:t>
            </a:r>
          </a:p>
          <a:p>
            <a:r>
              <a:rPr lang="en-US" altLang="zh-CN" dirty="0"/>
              <a:t>2. Most international academic journals publish book reviews on a regular basis. Sometimes, they even devote a whole issue to book reviews.</a:t>
            </a:r>
          </a:p>
          <a:p>
            <a:r>
              <a:rPr lang="en-US" altLang="zh-CN" dirty="0"/>
              <a:t>3. Book reviews are often commissioned, i.e. the reviews editor invites someone to review a specific book he recommends. Most journals do not accept author’s own submissions. </a:t>
            </a:r>
          </a:p>
          <a:p>
            <a:r>
              <a:rPr lang="en-US" altLang="zh-CN" dirty="0"/>
              <a:t>4. Book reviews are usually short, about 2-8 pages or 2000-3000 English words. The shortest review can be only one page, while the longest one can be about 20 pages, as long as or even longer than an article, depending on the journal requirements.</a:t>
            </a:r>
            <a:endParaRPr lang="zh-CN" altLang="en-US" dirty="0"/>
          </a:p>
        </p:txBody>
      </p:sp>
    </p:spTree>
    <p:extLst>
      <p:ext uri="{BB962C8B-B14F-4D97-AF65-F5344CB8AC3E}">
        <p14:creationId xmlns:p14="http://schemas.microsoft.com/office/powerpoint/2010/main" val="1037423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C2623A82-33F1-4A29-ADB5-A9E79743CE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333" y="452761"/>
            <a:ext cx="2976964" cy="5663954"/>
          </a:xfrm>
        </p:spPr>
      </p:pic>
      <p:pic>
        <p:nvPicPr>
          <p:cNvPr id="7" name="图片 6">
            <a:extLst>
              <a:ext uri="{FF2B5EF4-FFF2-40B4-BE49-F238E27FC236}">
                <a16:creationId xmlns:a16="http://schemas.microsoft.com/office/drawing/2014/main" id="{F94B2ADC-E91C-4738-A143-0721D75A0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573" y="530281"/>
            <a:ext cx="4343094" cy="6092461"/>
          </a:xfrm>
          <a:prstGeom prst="rect">
            <a:avLst/>
          </a:prstGeom>
        </p:spPr>
      </p:pic>
      <p:pic>
        <p:nvPicPr>
          <p:cNvPr id="9" name="图片 8">
            <a:extLst>
              <a:ext uri="{FF2B5EF4-FFF2-40B4-BE49-F238E27FC236}">
                <a16:creationId xmlns:a16="http://schemas.microsoft.com/office/drawing/2014/main" id="{D0E8A968-0440-409D-8C0E-D34FAAE4F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7802" y="365197"/>
            <a:ext cx="4057096" cy="6492803"/>
          </a:xfrm>
          <a:prstGeom prst="rect">
            <a:avLst/>
          </a:prstGeom>
        </p:spPr>
      </p:pic>
    </p:spTree>
    <p:extLst>
      <p:ext uri="{BB962C8B-B14F-4D97-AF65-F5344CB8AC3E}">
        <p14:creationId xmlns:p14="http://schemas.microsoft.com/office/powerpoint/2010/main" val="252002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0E5940-D590-45EE-AC7A-66550133DD0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D39385F-83CD-4EED-8858-688E932C2819}"/>
              </a:ext>
            </a:extLst>
          </p:cNvPr>
          <p:cNvSpPr>
            <a:spLocks noGrp="1"/>
          </p:cNvSpPr>
          <p:nvPr>
            <p:ph idx="1"/>
          </p:nvPr>
        </p:nvSpPr>
        <p:spPr/>
        <p:txBody>
          <a:bodyPr/>
          <a:lstStyle/>
          <a:p>
            <a:r>
              <a:rPr lang="en-US" altLang="zh-CN" dirty="0"/>
              <a:t>5. Books for review are often provided by publishers, for example, Oxford University Press provides to its journals new books for review and the review editors will find a suitable author to review them.</a:t>
            </a:r>
          </a:p>
          <a:p>
            <a:r>
              <a:rPr lang="en-US" altLang="zh-CN" dirty="0"/>
              <a:t>6. Conflict of interest: There should not be any conflict of interest between the reviewer and the book to be reviewed or the author of the book.</a:t>
            </a:r>
            <a:endParaRPr lang="zh-CN" altLang="en-US" dirty="0"/>
          </a:p>
        </p:txBody>
      </p:sp>
    </p:spTree>
    <p:extLst>
      <p:ext uri="{BB962C8B-B14F-4D97-AF65-F5344CB8AC3E}">
        <p14:creationId xmlns:p14="http://schemas.microsoft.com/office/powerpoint/2010/main" val="53461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891B278A-BC34-4082-BDAB-2DB36F269F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7488" y="710214"/>
            <a:ext cx="7093258" cy="5782661"/>
          </a:xfrm>
        </p:spPr>
      </p:pic>
    </p:spTree>
    <p:extLst>
      <p:ext uri="{BB962C8B-B14F-4D97-AF65-F5344CB8AC3E}">
        <p14:creationId xmlns:p14="http://schemas.microsoft.com/office/powerpoint/2010/main" val="849128864"/>
      </p:ext>
    </p:extLst>
  </p:cSld>
  <p:clrMapOvr>
    <a:masterClrMapping/>
  </p:clrMapOvr>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1226</TotalTime>
  <Words>1719</Words>
  <Application>Microsoft Office PowerPoint</Application>
  <PresentationFormat>宽屏</PresentationFormat>
  <Paragraphs>106</Paragraphs>
  <Slides>44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44</vt:i4>
      </vt:variant>
    </vt:vector>
  </HeadingPairs>
  <TitlesOfParts>
    <vt:vector size="50" baseType="lpstr">
      <vt:lpstr>方正姚体</vt:lpstr>
      <vt:lpstr>华文新魏</vt:lpstr>
      <vt:lpstr>Arial</vt:lpstr>
      <vt:lpstr>Trebuchet MS</vt:lpstr>
      <vt:lpstr>Wingdings 3</vt:lpstr>
      <vt:lpstr>平面</vt:lpstr>
      <vt:lpstr>Writing book reviews and review articles</vt:lpstr>
      <vt:lpstr>Lecture outline</vt:lpstr>
      <vt:lpstr>I. Publish in international journals: my own experience</vt:lpstr>
      <vt:lpstr>PowerPoint 演示文稿</vt:lpstr>
      <vt:lpstr>PowerPoint 演示文稿</vt:lpstr>
      <vt:lpstr>II. Facts about book reviews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III. Facts about review articles</vt:lpstr>
      <vt:lpstr>PowerPoint 演示文稿</vt:lpstr>
      <vt:lpstr>PowerPoint 演示文稿</vt:lpstr>
      <vt:lpstr>PowerPoint 演示文稿</vt:lpstr>
      <vt:lpstr>IV. How to write a book review or review article?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 Address the reviewer’s questions for revision: my own experience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book reviews and review articles</dc:title>
  <dc:creator>gang zhao</dc:creator>
  <cp:lastModifiedBy>gang zhao</cp:lastModifiedBy>
  <cp:revision>44</cp:revision>
  <dcterms:created xsi:type="dcterms:W3CDTF">2018-03-17T04:33:37Z</dcterms:created>
  <dcterms:modified xsi:type="dcterms:W3CDTF">2018-03-18T04:41:08Z</dcterms:modified>
</cp:coreProperties>
</file>